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6" r:id="rId1"/>
  </p:sldMasterIdLst>
  <p:sldIdLst>
    <p:sldId id="256" r:id="rId2"/>
    <p:sldId id="272" r:id="rId3"/>
    <p:sldId id="276" r:id="rId4"/>
    <p:sldId id="275" r:id="rId5"/>
    <p:sldId id="273" r:id="rId6"/>
    <p:sldId id="277" r:id="rId7"/>
    <p:sldId id="278" r:id="rId8"/>
    <p:sldId id="290" r:id="rId9"/>
    <p:sldId id="288" r:id="rId10"/>
    <p:sldId id="289" r:id="rId11"/>
    <p:sldId id="291" r:id="rId12"/>
    <p:sldId id="28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7984D291-659F-AD45-8DFC-0E328E71ED50}">
          <p14:sldIdLst>
            <p14:sldId id="256"/>
            <p14:sldId id="272"/>
            <p14:sldId id="276"/>
            <p14:sldId id="275"/>
            <p14:sldId id="273"/>
            <p14:sldId id="277"/>
            <p14:sldId id="278"/>
            <p14:sldId id="290"/>
            <p14:sldId id="288"/>
            <p14:sldId id="289"/>
            <p14:sldId id="291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7E3C"/>
    <a:srgbClr val="AA9044"/>
    <a:srgbClr val="C6A7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85" autoAdjust="0"/>
  </p:normalViewPr>
  <p:slideViewPr>
    <p:cSldViewPr snapToGrid="0" snapToObjects="1">
      <p:cViewPr varScale="1">
        <p:scale>
          <a:sx n="67" d="100"/>
          <a:sy n="67" d="100"/>
        </p:scale>
        <p:origin x="1284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dirty="0"/>
              <a:t>T</a:t>
            </a:r>
            <a:r>
              <a:rPr lang="en-US" dirty="0" err="1"/>
              <a:t>i</a:t>
            </a:r>
            <a:r>
              <a:rPr lang="es-ES_tradnl" dirty="0" err="1"/>
              <a:t>tulo</a:t>
            </a:r>
            <a:r>
              <a:rPr lang="es-ES_tradnl" dirty="0"/>
              <a:t> Principal</a:t>
            </a:r>
            <a:br>
              <a:rPr lang="es-ES_tradn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440F28-7364-B847-B5C4-E6D50A35A3F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7B7FB5-8C82-3444-9C55-63AAA732E5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4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scudo_PUCV-2016_color 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304" y="83971"/>
            <a:ext cx="1908218" cy="1583528"/>
          </a:xfrm>
          <a:prstGeom prst="rect">
            <a:avLst/>
          </a:prstGeom>
        </p:spPr>
      </p:pic>
      <p:sp>
        <p:nvSpPr>
          <p:cNvPr id="10" name="Rectangle 9"/>
          <p:cNvSpPr>
            <a:spLocks noChangeAspect="1"/>
          </p:cNvSpPr>
          <p:nvPr/>
        </p:nvSpPr>
        <p:spPr>
          <a:xfrm>
            <a:off x="0" y="6565900"/>
            <a:ext cx="9144000" cy="2921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7616387" y="6570058"/>
            <a:ext cx="2200124" cy="66161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17375E"/>
                </a:solidFill>
                <a:latin typeface="Roboto"/>
                <a:ea typeface="+mn-ea"/>
                <a:cs typeface="Robot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17375E"/>
                </a:solidFill>
                <a:latin typeface="Roboto"/>
                <a:ea typeface="+mn-ea"/>
                <a:cs typeface="Robot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7375E"/>
                </a:solidFill>
                <a:latin typeface="Roboto"/>
                <a:ea typeface="+mn-ea"/>
                <a:cs typeface="Robot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7375E"/>
                </a:solidFill>
                <a:latin typeface="Roboto"/>
                <a:ea typeface="+mn-ea"/>
                <a:cs typeface="Robot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7375E"/>
                </a:solidFill>
                <a:latin typeface="Roboto"/>
                <a:ea typeface="+mn-ea"/>
                <a:cs typeface="Robot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 err="1">
                <a:solidFill>
                  <a:srgbClr val="FFFFFF"/>
                </a:solidFill>
                <a:latin typeface="Roboto Light"/>
                <a:cs typeface="Roboto Light"/>
              </a:rPr>
              <a:t>pucv.cl</a:t>
            </a:r>
            <a:endParaRPr lang="en-US" sz="1100" dirty="0">
              <a:solidFill>
                <a:srgbClr val="FFFFFF"/>
              </a:solidFill>
              <a:latin typeface="Roboto Light"/>
              <a:cs typeface="Roboto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"/>
            <a:ext cx="9143999" cy="20971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6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Roboto"/>
          <a:ea typeface="+mj-ea"/>
          <a:cs typeface="Robot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17375E"/>
          </a:solidFill>
          <a:latin typeface="Roboto"/>
          <a:ea typeface="+mn-ea"/>
          <a:cs typeface="Robot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7375E"/>
          </a:solidFill>
          <a:latin typeface="Roboto"/>
          <a:ea typeface="+mn-ea"/>
          <a:cs typeface="Robot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7375E"/>
          </a:solidFill>
          <a:latin typeface="Roboto"/>
          <a:ea typeface="+mn-ea"/>
          <a:cs typeface="Robot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7375E"/>
          </a:solidFill>
          <a:latin typeface="Roboto"/>
          <a:ea typeface="+mn-ea"/>
          <a:cs typeface="Robot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7375E"/>
          </a:solidFill>
          <a:latin typeface="Roboto"/>
          <a:ea typeface="+mn-ea"/>
          <a:cs typeface="Robot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23850" y="3545431"/>
            <a:ext cx="839514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spc="300" dirty="0">
                <a:solidFill>
                  <a:srgbClr val="FFFFFF"/>
                </a:solidFill>
                <a:latin typeface="Roboto Medium"/>
                <a:cs typeface="Roboto Medium"/>
              </a:rPr>
              <a:t>El desafío de las comunicaciones estratégicas y políticas ante la desinformación</a:t>
            </a:r>
          </a:p>
          <a:p>
            <a:endParaRPr lang="es-ES" sz="2000" b="1" spc="300" dirty="0">
              <a:solidFill>
                <a:srgbClr val="FFFFFF"/>
              </a:solidFill>
              <a:latin typeface="Roboto Medium"/>
              <a:cs typeface="Roboto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10584" y="4578763"/>
            <a:ext cx="73084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solidFill>
                <a:schemeClr val="bg1"/>
              </a:solidFill>
              <a:latin typeface="Roboto Light"/>
              <a:cs typeface="Roboto Light"/>
            </a:endParaRPr>
          </a:p>
          <a:p>
            <a:pPr algn="r"/>
            <a:r>
              <a:rPr lang="en-US" sz="1600" b="1" dirty="0">
                <a:solidFill>
                  <a:schemeClr val="bg1"/>
                </a:solidFill>
                <a:latin typeface="Roboto Light"/>
                <a:cs typeface="Roboto Light"/>
              </a:rPr>
              <a:t>Dr. Claudio </a:t>
            </a:r>
            <a:r>
              <a:rPr lang="en-US" sz="1600" b="1" dirty="0" err="1">
                <a:solidFill>
                  <a:schemeClr val="bg1"/>
                </a:solidFill>
                <a:latin typeface="Roboto Light"/>
                <a:cs typeface="Roboto Light"/>
              </a:rPr>
              <a:t>Elórtegui</a:t>
            </a:r>
            <a:r>
              <a:rPr lang="en-US" sz="1600" b="1" dirty="0">
                <a:solidFill>
                  <a:schemeClr val="bg1"/>
                </a:solidFill>
                <a:latin typeface="Roboto Light"/>
                <a:cs typeface="Roboto Light"/>
              </a:rPr>
              <a:t> Gómez</a:t>
            </a:r>
          </a:p>
          <a:p>
            <a:pPr algn="r"/>
            <a:endParaRPr lang="en-US" sz="1600" b="1" dirty="0">
              <a:solidFill>
                <a:schemeClr val="bg1"/>
              </a:solidFill>
              <a:latin typeface="Roboto Light"/>
              <a:cs typeface="Roboto Light"/>
            </a:endParaRPr>
          </a:p>
          <a:p>
            <a:pPr algn="r"/>
            <a:r>
              <a:rPr lang="en-US" sz="1600" b="1" dirty="0">
                <a:solidFill>
                  <a:schemeClr val="bg1"/>
                </a:solidFill>
                <a:latin typeface="Roboto Light"/>
                <a:cs typeface="Roboto Light"/>
              </a:rPr>
              <a:t>DIRECTOR ESCUELA DE PERIODISMO</a:t>
            </a:r>
          </a:p>
          <a:p>
            <a:pPr algn="ctr"/>
            <a:endParaRPr lang="es-ES" sz="1600" b="1" dirty="0">
              <a:solidFill>
                <a:schemeClr val="bg1"/>
              </a:solidFill>
              <a:latin typeface="Roboto Light"/>
              <a:cs typeface="Roboto Light"/>
            </a:endParaRPr>
          </a:p>
          <a:p>
            <a:pPr algn="ctr"/>
            <a:endParaRPr lang="es-ES" sz="1600" b="1" dirty="0">
              <a:solidFill>
                <a:schemeClr val="bg1"/>
              </a:solidFill>
              <a:latin typeface="Roboto Light"/>
              <a:cs typeface="Roboto Light"/>
            </a:endParaRPr>
          </a:p>
          <a:p>
            <a:pPr algn="ctr"/>
            <a:r>
              <a:rPr lang="es-ES" sz="1600" b="1" dirty="0">
                <a:solidFill>
                  <a:schemeClr val="bg1"/>
                </a:solidFill>
                <a:latin typeface="Roboto Light"/>
                <a:cs typeface="Roboto Light"/>
              </a:rPr>
              <a:t>39 Congreso CONFIARP 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  <a:latin typeface="Roboto Light"/>
                <a:cs typeface="Roboto Light"/>
              </a:rPr>
              <a:t>11 de octubre de 2024</a:t>
            </a:r>
            <a:endParaRPr lang="en-US" sz="1600" b="1" dirty="0">
              <a:solidFill>
                <a:schemeClr val="bg1"/>
              </a:solidFill>
              <a:latin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983520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9078" y="943618"/>
            <a:ext cx="6542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200" dirty="0">
                <a:solidFill>
                  <a:schemeClr val="accent2">
                    <a:lumMod val="75000"/>
                  </a:schemeClr>
                </a:solidFill>
                <a:latin typeface="Roboto Medium"/>
                <a:cs typeface="Roboto Medium"/>
              </a:rPr>
              <a:t>INDUSTRIALIZACIÓN DE LA DESINFORMACIÓN</a:t>
            </a:r>
          </a:p>
        </p:txBody>
      </p:sp>
      <p:sp>
        <p:nvSpPr>
          <p:cNvPr id="7" name="2 Rectángulo"/>
          <p:cNvSpPr/>
          <p:nvPr/>
        </p:nvSpPr>
        <p:spPr>
          <a:xfrm>
            <a:off x="845629" y="1766529"/>
            <a:ext cx="8081396" cy="28623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(i) Ataques por encargos (a las compañías o a figuras directivas),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(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ii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) ataques impostores para fraude y dañar a los clientes.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(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iii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) ataques mixtos e híbridos por Deep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Fakes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¿RR.PP. y STRATCOM como intermediarias reales y/o como fachadas falsas de gobiernos o crimen organizado?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algn="just"/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0744851-8D54-41CD-8C49-BA6896B97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4489035"/>
            <a:ext cx="2981325" cy="198677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5453795-1ADF-4390-9CBA-01FCBD890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675" y="4006214"/>
            <a:ext cx="3609975" cy="216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00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9078" y="943618"/>
            <a:ext cx="6542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200" dirty="0">
                <a:solidFill>
                  <a:schemeClr val="accent2">
                    <a:lumMod val="75000"/>
                  </a:schemeClr>
                </a:solidFill>
                <a:latin typeface="Roboto Medium"/>
                <a:cs typeface="Roboto Medium"/>
              </a:rPr>
              <a:t>INDUSTRIALIZACIÓN DE LA DESINFORMACIÓN</a:t>
            </a:r>
          </a:p>
        </p:txBody>
      </p:sp>
      <p:sp>
        <p:nvSpPr>
          <p:cNvPr id="7" name="2 Rectángulo"/>
          <p:cNvSpPr/>
          <p:nvPr/>
        </p:nvSpPr>
        <p:spPr>
          <a:xfrm>
            <a:off x="668104" y="1656824"/>
            <a:ext cx="8081396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Colaboración en la alfabetización mediática, financiera e informacional.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Aportar en modelos de comunicación para verificación de fuentes y datos económicos y corporativos.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Diseñar fórmulas de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co-regulación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 y de coordinación internacional, estableciendo inicialmente protocolos o libros blancos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algn="just"/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0744851-8D54-41CD-8C49-BA6896B97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4489035"/>
            <a:ext cx="2981325" cy="198677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5453795-1ADF-4390-9CBA-01FCBD890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675" y="4006214"/>
            <a:ext cx="3609975" cy="216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19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9078" y="943618"/>
            <a:ext cx="6542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spc="200" dirty="0">
                <a:solidFill>
                  <a:schemeClr val="accent2">
                    <a:lumMod val="75000"/>
                  </a:schemeClr>
                </a:solidFill>
                <a:latin typeface="Roboto Medium"/>
                <a:cs typeface="Roboto Medium"/>
              </a:rPr>
              <a:t>REFLEXIONES FINALES</a:t>
            </a:r>
            <a:endParaRPr lang="en-US" sz="1600" b="1" spc="200" dirty="0">
              <a:solidFill>
                <a:schemeClr val="accent2">
                  <a:lumMod val="75000"/>
                </a:schemeClr>
              </a:solidFill>
              <a:latin typeface="Roboto Medium"/>
              <a:cs typeface="Roboto Medium"/>
            </a:endParaRPr>
          </a:p>
        </p:txBody>
      </p:sp>
      <p:sp>
        <p:nvSpPr>
          <p:cNvPr id="7" name="2 Rectángulo"/>
          <p:cNvSpPr/>
          <p:nvPr/>
        </p:nvSpPr>
        <p:spPr>
          <a:xfrm>
            <a:off x="531302" y="1859339"/>
            <a:ext cx="8081396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¿Hasta cuándo soportará este estrés el ecosistema comunicacional o terminará siendo devorado por una industrialización de los desórdenes informativos?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Necesidad de ir determinando las transformaciones y ajustes que implicarán los contenidos sintéticos y las nuevas competencias humanas asociadas a las estrategias de las comunicaciones.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¿Cómo vamos a potenciar la comunicación pública, la integridad de la información y el uso ético de la IA?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061245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9078" y="943618"/>
            <a:ext cx="6542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spc="200" dirty="0">
                <a:solidFill>
                  <a:schemeClr val="accent2">
                    <a:lumMod val="75000"/>
                  </a:schemeClr>
                </a:solidFill>
                <a:latin typeface="Roboto Medium"/>
                <a:cs typeface="Roboto Medium"/>
              </a:rPr>
              <a:t>LA AMENAZA DE LA DESINFORMACIÓN</a:t>
            </a:r>
            <a:endParaRPr lang="en-US" sz="1600" b="1" spc="200" dirty="0">
              <a:solidFill>
                <a:schemeClr val="accent2">
                  <a:lumMod val="75000"/>
                </a:schemeClr>
              </a:solidFill>
              <a:latin typeface="Roboto Medium"/>
              <a:cs typeface="Roboto Medium"/>
            </a:endParaRPr>
          </a:p>
        </p:txBody>
      </p:sp>
      <p:sp>
        <p:nvSpPr>
          <p:cNvPr id="7" name="2 Rectángulo"/>
          <p:cNvSpPr/>
          <p:nvPr/>
        </p:nvSpPr>
        <p:spPr>
          <a:xfrm>
            <a:off x="668104" y="2020836"/>
            <a:ext cx="8081396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Preocupación mundial por la influencia en el bienestar político, económico y social de las democracias (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Lewandowsky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 et al, 2023; OCDE, 2020)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La desinformación es una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crisis creciente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, (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World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Economic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Forum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, 2023)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28DBE32-4891-4436-AF5F-DF4075A60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3760661"/>
            <a:ext cx="5324475" cy="299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27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9078" y="943618"/>
            <a:ext cx="6542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200" dirty="0">
                <a:solidFill>
                  <a:schemeClr val="accent2">
                    <a:lumMod val="75000"/>
                  </a:schemeClr>
                </a:solidFill>
                <a:latin typeface="Roboto Medium"/>
                <a:cs typeface="Roboto Medium"/>
              </a:rPr>
              <a:t>DESÓRDENES INFORMATIVOS</a:t>
            </a:r>
          </a:p>
        </p:txBody>
      </p:sp>
      <p:sp>
        <p:nvSpPr>
          <p:cNvPr id="7" name="2 Rectángulo"/>
          <p:cNvSpPr/>
          <p:nvPr/>
        </p:nvSpPr>
        <p:spPr>
          <a:xfrm>
            <a:off x="668104" y="2020836"/>
            <a:ext cx="8081396" cy="31393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Disinformation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 (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desinformación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), cuando la información es deliberadamente falsa, el objetivo es engañar.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Misinformation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(</a:t>
            </a:r>
            <a:r>
              <a:rPr lang="es-ES" b="1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misinformación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, información errónea) La interpretación errada o incompleta, pero no maliciosa, del contenido.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Malinformation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 (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información maliciosa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), información mal habida. Puede ser verdadera, pero lo que busca es dañar (por ejemplo, “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doxing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”, que es revelar información privada como el correo, el teléfono, la dirección de una persona, obviamente en un afán de amenaza o algo similar). Datos que no son necesariamente falsos, pero cuya difusión supone daño.</a:t>
            </a:r>
          </a:p>
        </p:txBody>
      </p:sp>
    </p:spTree>
    <p:extLst>
      <p:ext uri="{BB962C8B-B14F-4D97-AF65-F5344CB8AC3E}">
        <p14:creationId xmlns:p14="http://schemas.microsoft.com/office/powerpoint/2010/main" val="3455352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9078" y="943618"/>
            <a:ext cx="6542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spc="200" dirty="0">
                <a:solidFill>
                  <a:schemeClr val="accent2">
                    <a:lumMod val="75000"/>
                  </a:schemeClr>
                </a:solidFill>
                <a:latin typeface="Roboto Medium"/>
                <a:cs typeface="Roboto Medium"/>
              </a:rPr>
              <a:t>LA AMENAZA DE LA DESINFORMACIÓN</a:t>
            </a:r>
            <a:endParaRPr lang="en-US" sz="1600" b="1" spc="200" dirty="0">
              <a:solidFill>
                <a:schemeClr val="accent2">
                  <a:lumMod val="75000"/>
                </a:schemeClr>
              </a:solidFill>
              <a:latin typeface="Roboto Medium"/>
              <a:cs typeface="Roboto Medium"/>
            </a:endParaRPr>
          </a:p>
        </p:txBody>
      </p:sp>
      <p:sp>
        <p:nvSpPr>
          <p:cNvPr id="7" name="2 Rectángulo"/>
          <p:cNvSpPr/>
          <p:nvPr/>
        </p:nvSpPr>
        <p:spPr>
          <a:xfrm>
            <a:off x="668104" y="2020836"/>
            <a:ext cx="8081396" cy="28623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Hay consenso científico en que hablar de </a:t>
            </a:r>
            <a:r>
              <a:rPr lang="es-ES" b="1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fake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 </a:t>
            </a:r>
            <a:r>
              <a:rPr lang="es-ES" b="1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news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no es apropiado porque el concepto se ha polarizado, se ocupa para desprestigiar los argumentos del contrario, es una estrategia política. Ejemplo, </a:t>
            </a:r>
            <a:r>
              <a:rPr lang="es-ES" i="1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Trump: </a:t>
            </a:r>
            <a:r>
              <a:rPr lang="es-ES" i="1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Fake</a:t>
            </a:r>
            <a:r>
              <a:rPr lang="es-ES" i="1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 </a:t>
            </a:r>
            <a:r>
              <a:rPr lang="es-ES" i="1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news</a:t>
            </a:r>
            <a:r>
              <a:rPr lang="es-ES" i="1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 media.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Se ha extendido que la noticia es falsa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Se extiende que solo es un problema de los medios o los profesionales de la prensa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Elemento divisorio para atrincherar y no ingresar en su complejidad</a:t>
            </a:r>
          </a:p>
        </p:txBody>
      </p:sp>
    </p:spTree>
    <p:extLst>
      <p:ext uri="{BB962C8B-B14F-4D97-AF65-F5344CB8AC3E}">
        <p14:creationId xmlns:p14="http://schemas.microsoft.com/office/powerpoint/2010/main" val="3919328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9078" y="943618"/>
            <a:ext cx="6542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200" dirty="0">
                <a:solidFill>
                  <a:schemeClr val="accent2">
                    <a:lumMod val="75000"/>
                  </a:schemeClr>
                </a:solidFill>
                <a:latin typeface="Roboto Medium"/>
                <a:cs typeface="Roboto Medium"/>
              </a:rPr>
              <a:t>LA AMENAZA DE LA DESINFORMACIÓN</a:t>
            </a:r>
          </a:p>
        </p:txBody>
      </p:sp>
      <p:sp>
        <p:nvSpPr>
          <p:cNvPr id="7" name="2 Rectángulo"/>
          <p:cNvSpPr/>
          <p:nvPr/>
        </p:nvSpPr>
        <p:spPr>
          <a:xfrm>
            <a:off x="601429" y="1563636"/>
            <a:ext cx="8081396" cy="20313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Las noticias falsas pueden impulsar la mala asignación de recursos durante ataques terroristas y desastres naturales, la pérdida de las inversiones empresariales y elecciones mal informadas (OCDE, 2020).</a:t>
            </a:r>
          </a:p>
          <a:p>
            <a:pPr algn="just"/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Confusión, irresponsabilidad, desconfianza, apatía, fragmentación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(LSE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Truth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, Trust and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Technology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Commision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8CBD3E3-E2CA-46DE-A8DF-B4CDB9085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150" y="4383796"/>
            <a:ext cx="2905125" cy="217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5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9078" y="943618"/>
            <a:ext cx="6542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spc="200" dirty="0">
                <a:solidFill>
                  <a:schemeClr val="accent2">
                    <a:lumMod val="75000"/>
                  </a:schemeClr>
                </a:solidFill>
                <a:latin typeface="Roboto Medium"/>
                <a:cs typeface="Roboto Medium"/>
              </a:rPr>
              <a:t>DESÓRDENES INFORMATIVOS</a:t>
            </a:r>
            <a:endParaRPr lang="en-US" sz="1600" b="1" spc="200" dirty="0">
              <a:solidFill>
                <a:schemeClr val="accent2">
                  <a:lumMod val="75000"/>
                </a:schemeClr>
              </a:solidFill>
              <a:latin typeface="Roboto Medium"/>
              <a:cs typeface="Roboto Medium"/>
            </a:endParaRPr>
          </a:p>
        </p:txBody>
      </p:sp>
      <p:sp>
        <p:nvSpPr>
          <p:cNvPr id="7" name="2 Rectángulo"/>
          <p:cNvSpPr/>
          <p:nvPr/>
        </p:nvSpPr>
        <p:spPr>
          <a:xfrm>
            <a:off x="668104" y="2020836"/>
            <a:ext cx="8081396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Es un problema multifacético que crea un ecosistema de trastornos de la información (Di Pietro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et.al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., 2021)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Contenido inventado, contenido manipulado, contenido impostar, contenido engañoso, contexto falso, sátira y parodia, conexiones falsas, contenido patrocinado, propaganda, errores (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Wardle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, 2017)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751C6D4-6915-49D4-A460-1CB03F41B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24" y="4513826"/>
            <a:ext cx="4200525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56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9078" y="943618"/>
            <a:ext cx="6542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200" dirty="0">
                <a:solidFill>
                  <a:schemeClr val="accent2">
                    <a:lumMod val="75000"/>
                  </a:schemeClr>
                </a:solidFill>
                <a:latin typeface="Roboto Medium"/>
                <a:cs typeface="Roboto Medium"/>
              </a:rPr>
              <a:t>INDUSTRIALIZACIÓN DE LA DESINFORMACIÓN</a:t>
            </a:r>
          </a:p>
        </p:txBody>
      </p:sp>
      <p:sp>
        <p:nvSpPr>
          <p:cNvPr id="7" name="2 Rectángulo"/>
          <p:cNvSpPr/>
          <p:nvPr/>
        </p:nvSpPr>
        <p:spPr>
          <a:xfrm>
            <a:off x="531302" y="1628530"/>
            <a:ext cx="8081396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Fuerte demanda desde la política, pero se expande a lo corporativo.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Existe una industria privada en América Latina para el daño reputacional: “en auge y por encargo”.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Empresas privadas ofrecen cada vez más campañas de manipulación.   Más de US$ 60 millones desde 2009 (Oxford, 2020).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0744851-8D54-41CD-8C49-BA6896B97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4489035"/>
            <a:ext cx="2981325" cy="198677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5453795-1ADF-4390-9CBA-01FCBD890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675" y="4006214"/>
            <a:ext cx="3609975" cy="216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13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9078" y="943618"/>
            <a:ext cx="6542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200" dirty="0">
                <a:solidFill>
                  <a:schemeClr val="accent2">
                    <a:lumMod val="75000"/>
                  </a:schemeClr>
                </a:solidFill>
                <a:latin typeface="Roboto Medium"/>
                <a:cs typeface="Roboto Medium"/>
              </a:rPr>
              <a:t>INDUSTRIALIZACIÓN DE LA DESINFORMACIÓN</a:t>
            </a:r>
          </a:p>
        </p:txBody>
      </p:sp>
      <p:sp>
        <p:nvSpPr>
          <p:cNvPr id="7" name="2 Rectángulo"/>
          <p:cNvSpPr/>
          <p:nvPr/>
        </p:nvSpPr>
        <p:spPr>
          <a:xfrm>
            <a:off x="531302" y="1499311"/>
            <a:ext cx="8081396" cy="36933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Tácticas: “blanqueamiento de narrativas”/propaganda memética (Instituto de Internet de Oxford, 2020).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Afectación a partir de la Economía de las comunicaciones, luego a la Economía Digital y ahora a la Economía Global.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Erosionar la confianza del consumidor, preocupación por pymes locales.</a:t>
            </a:r>
          </a:p>
          <a:p>
            <a:pPr algn="just"/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0744851-8D54-41CD-8C49-BA6896B97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4489035"/>
            <a:ext cx="2981325" cy="198677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5453795-1ADF-4390-9CBA-01FCBD890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675" y="4006214"/>
            <a:ext cx="3609975" cy="216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61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9078" y="943618"/>
            <a:ext cx="6542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200" dirty="0">
                <a:solidFill>
                  <a:schemeClr val="accent2">
                    <a:lumMod val="75000"/>
                  </a:schemeClr>
                </a:solidFill>
                <a:latin typeface="Roboto Medium"/>
                <a:cs typeface="Roboto Medium"/>
              </a:rPr>
              <a:t>INDUSTRIALIZACIÓN DE LA DESINFORMACIÓN</a:t>
            </a:r>
          </a:p>
        </p:txBody>
      </p:sp>
      <p:sp>
        <p:nvSpPr>
          <p:cNvPr id="7" name="2 Rectángulo"/>
          <p:cNvSpPr/>
          <p:nvPr/>
        </p:nvSpPr>
        <p:spPr>
          <a:xfrm>
            <a:off x="668104" y="1877961"/>
            <a:ext cx="8081396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Agencia de RR.PP con sede en Londres ofreció a destacados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influencers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 pagos de un cliente para promover mensajes desinformativos (NY Times, 2021).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Desinformación a sueldo, que genera estímulos para productores de contenidos, estrategas y empresas de las comunicaciones que se reconvierten.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solidFill>
                <a:schemeClr val="tx2">
                  <a:lumMod val="75000"/>
                </a:schemeClr>
              </a:solidFill>
              <a:latin typeface="Roboto Light"/>
              <a:cs typeface="Roboto Light"/>
            </a:endParaRPr>
          </a:p>
          <a:p>
            <a:pPr algn="just"/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Roboto Light"/>
                <a:cs typeface="Roboto Light"/>
              </a:rPr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0744851-8D54-41CD-8C49-BA6896B97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4489035"/>
            <a:ext cx="2981325" cy="198677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5453795-1ADF-4390-9CBA-01FCBD890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675" y="4006214"/>
            <a:ext cx="3609975" cy="216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30620"/>
      </p:ext>
    </p:extLst>
  </p:cSld>
  <p:clrMapOvr>
    <a:masterClrMapping/>
  </p:clrMapOvr>
</p:sld>
</file>

<file path=ppt/theme/theme1.xml><?xml version="1.0" encoding="utf-8"?>
<a:theme xmlns:a="http://schemas.openxmlformats.org/drawingml/2006/main" name="PUCV 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pucv 2016</Template>
  <TotalTime>1129</TotalTime>
  <Words>721</Words>
  <Application>Microsoft Office PowerPoint</Application>
  <PresentationFormat>Presentación en pantalla (4:3)</PresentationFormat>
  <Paragraphs>87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Calibri</vt:lpstr>
      <vt:lpstr>Roboto</vt:lpstr>
      <vt:lpstr>Roboto Light</vt:lpstr>
      <vt:lpstr>Roboto Medium</vt:lpstr>
      <vt:lpstr>Wingdings</vt:lpstr>
      <vt:lpstr>PUCV 01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Claudio</cp:lastModifiedBy>
  <cp:revision>106</cp:revision>
  <dcterms:created xsi:type="dcterms:W3CDTF">2018-07-11T21:36:06Z</dcterms:created>
  <dcterms:modified xsi:type="dcterms:W3CDTF">2024-10-11T12:03:51Z</dcterms:modified>
</cp:coreProperties>
</file>